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395" r:id="rId4"/>
    <p:sldId id="519" r:id="rId5"/>
    <p:sldId id="454" r:id="rId6"/>
    <p:sldId id="455" r:id="rId7"/>
    <p:sldId id="484" r:id="rId8"/>
    <p:sldId id="458" r:id="rId9"/>
    <p:sldId id="459" r:id="rId10"/>
    <p:sldId id="520" r:id="rId11"/>
    <p:sldId id="460" r:id="rId12"/>
    <p:sldId id="461" r:id="rId13"/>
    <p:sldId id="521" r:id="rId14"/>
    <p:sldId id="462" r:id="rId15"/>
    <p:sldId id="463" r:id="rId16"/>
    <p:sldId id="508" r:id="rId17"/>
    <p:sldId id="529" r:id="rId18"/>
    <p:sldId id="527" r:id="rId19"/>
    <p:sldId id="528" r:id="rId20"/>
    <p:sldId id="498" r:id="rId21"/>
    <p:sldId id="522" r:id="rId22"/>
    <p:sldId id="523" r:id="rId23"/>
    <p:sldId id="524" r:id="rId24"/>
    <p:sldId id="525" r:id="rId25"/>
    <p:sldId id="526" r:id="rId26"/>
    <p:sldId id="490" r:id="rId27"/>
    <p:sldId id="516" r:id="rId28"/>
    <p:sldId id="494" r:id="rId29"/>
    <p:sldId id="533" r:id="rId30"/>
    <p:sldId id="535" r:id="rId31"/>
    <p:sldId id="536" r:id="rId32"/>
    <p:sldId id="537" r:id="rId33"/>
    <p:sldId id="531" r:id="rId34"/>
    <p:sldId id="532" r:id="rId35"/>
    <p:sldId id="534" r:id="rId36"/>
    <p:sldId id="507" r:id="rId37"/>
    <p:sldId id="530" r:id="rId38"/>
    <p:sldId id="352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C0ED83C-18E3-46B0-9F53-C748B66005A0}">
          <p14:sldIdLst>
            <p14:sldId id="394"/>
            <p14:sldId id="395"/>
            <p14:sldId id="519"/>
          </p14:sldIdLst>
        </p14:section>
        <p14:section name="Functions" id="{28183F15-0E6E-4816-83EA-E19CFF045DA6}">
          <p14:sldIdLst>
            <p14:sldId id="454"/>
            <p14:sldId id="455"/>
            <p14:sldId id="484"/>
            <p14:sldId id="458"/>
            <p14:sldId id="459"/>
            <p14:sldId id="520"/>
            <p14:sldId id="460"/>
            <p14:sldId id="461"/>
            <p14:sldId id="521"/>
            <p14:sldId id="462"/>
            <p14:sldId id="463"/>
            <p14:sldId id="508"/>
            <p14:sldId id="529"/>
            <p14:sldId id="527"/>
            <p14:sldId id="528"/>
            <p14:sldId id="498"/>
          </p14:sldIdLst>
        </p14:section>
        <p14:section name="Variable Scope" id="{F142F413-50FE-42E9-9118-4825A4B72F2B}">
          <p14:sldIdLst>
            <p14:sldId id="522"/>
            <p14:sldId id="523"/>
            <p14:sldId id="524"/>
            <p14:sldId id="525"/>
            <p14:sldId id="526"/>
          </p14:sldIdLst>
        </p14:section>
        <p14:section name="Exception Handling" id="{7E26E9D8-A560-46B5-ACD9-E4D3FA5DB045}">
          <p14:sldIdLst>
            <p14:sldId id="490"/>
            <p14:sldId id="516"/>
            <p14:sldId id="494"/>
            <p14:sldId id="533"/>
            <p14:sldId id="535"/>
            <p14:sldId id="536"/>
            <p14:sldId id="537"/>
            <p14:sldId id="531"/>
            <p14:sldId id="532"/>
            <p14:sldId id="534"/>
          </p14:sldIdLst>
        </p14:section>
        <p14:section name="Summary" id="{09FEE5CC-791E-421C-9544-93FADE09CED1}">
          <p14:sldIdLst>
            <p14:sldId id="507"/>
            <p14:sldId id="530"/>
            <p14:sldId id="352"/>
            <p14:sldId id="39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BEEDC"/>
    <a:srgbClr val="643F07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 autoAdjust="0"/>
  </p:normalViewPr>
  <p:slideViewPr>
    <p:cSldViewPr>
      <p:cViewPr>
        <p:scale>
          <a:sx n="90" d="100"/>
          <a:sy n="90" d="100"/>
        </p:scale>
        <p:origin x="-1380" y="-6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A18B8-68F3-4AF2-A8B6-805715B1CE50}" type="datetimeFigureOut">
              <a:rPr lang="en-US" smtClean="0"/>
              <a:t>2/5/2017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C58AC3A6-EA47-4A49-8B93-EF198DAC0E7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2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3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59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2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8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2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25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3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hp-basics/" TargetMode="External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www.infragistics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96" y="3376227"/>
            <a:ext cx="7626757" cy="29080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93699"/>
            <a:ext cx="8068141" cy="1171552"/>
          </a:xfrm>
        </p:spPr>
        <p:txBody>
          <a:bodyPr>
            <a:normAutofit/>
          </a:bodyPr>
          <a:lstStyle/>
          <a:p>
            <a:r>
              <a:rPr lang="en-US" sz="6000" dirty="0" smtClean="0"/>
              <a:t>Functions</a:t>
            </a:r>
            <a:endParaRPr lang="en-US" sz="6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2899"/>
            <a:ext cx="8068141" cy="1235101"/>
          </a:xfrm>
        </p:spPr>
        <p:txBody>
          <a:bodyPr>
            <a:noAutofit/>
          </a:bodyPr>
          <a:lstStyle/>
          <a:p>
            <a:r>
              <a:rPr lang="en-US" sz="3600" dirty="0" smtClean="0"/>
              <a:t>Functions,</a:t>
            </a:r>
            <a:r>
              <a:rPr lang="bg-BG" sz="3600" dirty="0" smtClean="0"/>
              <a:t> </a:t>
            </a:r>
            <a:r>
              <a:rPr lang="en-US" sz="3600" dirty="0" smtClean="0"/>
              <a:t>Return,</a:t>
            </a:r>
            <a:r>
              <a:rPr lang="bg-BG" sz="3600" dirty="0" smtClean="0"/>
              <a:t/>
            </a:r>
            <a:br>
              <a:rPr lang="bg-BG" sz="3600" dirty="0" smtClean="0"/>
            </a:br>
            <a:r>
              <a:rPr lang="en-US" sz="3600" dirty="0" smtClean="0"/>
              <a:t>Try...Catch</a:t>
            </a:r>
            <a:endParaRPr lang="en-US" sz="3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50122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91284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8964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akerneladay.com/wp-content/uploads/2013/12/php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4808560"/>
            <a:ext cx="2219678" cy="11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684211" y="17526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247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237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Values from a Function</a:t>
            </a:r>
            <a:endParaRPr lang="bg-BG" dirty="0" smtClean="0"/>
          </a:p>
        </p:txBody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Functions can return values with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3200" dirty="0" smtClean="0"/>
              <a:t> statement</a:t>
            </a:r>
            <a:endParaRPr lang="en-US" sz="3200" dirty="0">
              <a:latin typeface="Courier New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dirty="0"/>
              <a:t>Accepts only one argument – the value to be returned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Exits the </a:t>
            </a:r>
            <a:r>
              <a:rPr lang="en-US" sz="3000" dirty="0" smtClean="0"/>
              <a:t>function</a:t>
            </a:r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To return multiple values you can use arrays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It’s </a:t>
            </a:r>
            <a:r>
              <a:rPr lang="en-US" sz="3000" dirty="0"/>
              <a:t>not </a:t>
            </a:r>
            <a:r>
              <a:rPr lang="en-US" sz="3000" dirty="0" smtClean="0"/>
              <a:t>obligatory for a function </a:t>
            </a:r>
            <a:r>
              <a:rPr lang="en-US" sz="3000" dirty="0"/>
              <a:t>to return </a:t>
            </a:r>
            <a:r>
              <a:rPr lang="en-US" sz="3000" dirty="0" smtClean="0"/>
              <a:t>a value</a:t>
            </a:r>
            <a:endParaRPr lang="bg-BG" sz="3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0084" y="3242608"/>
            <a:ext cx="998547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example($arg)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The following code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will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be executed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You can use fixed-size arrays to return multiple values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assigns multiple variables from array items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3200" dirty="0" smtClean="0"/>
              <a:t> is NOT a function, but a language construct</a:t>
            </a:r>
          </a:p>
          <a:p>
            <a:pPr lvl="2"/>
            <a:r>
              <a:rPr lang="en-US" sz="3200" dirty="0" smtClean="0"/>
              <a:t>Works only for numerical arrays and assumes indexes start at 0</a:t>
            </a:r>
            <a:endParaRPr lang="bg-BG" sz="3200" dirty="0" smtClean="0"/>
          </a:p>
        </p:txBody>
      </p:sp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Multiple Values from a Function</a:t>
            </a:r>
            <a:endParaRPr lang="bg-BG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58008"/>
            <a:ext cx="10283722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smallNumbers()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[0, 1, 2]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list($a, $b, $c) = smallNumbers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"\$a = $a; \$b = $b; \$c = $c";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Hinting/Declaration</a:t>
            </a:r>
            <a:endParaRPr lang="bg-BG" dirty="0" smtClean="0"/>
          </a:p>
        </p:txBody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In later version of PHP you can hint the </a:t>
            </a:r>
            <a:r>
              <a:rPr lang="en-US" sz="3200" dirty="0" smtClean="0">
                <a:solidFill>
                  <a:srgbClr val="F3CD60"/>
                </a:solidFill>
              </a:rPr>
              <a:t>expected type </a:t>
            </a:r>
            <a:r>
              <a:rPr lang="en-US" sz="3200" dirty="0" smtClean="0"/>
              <a:t>of the arguments</a:t>
            </a:r>
            <a:endParaRPr lang="en-US" sz="3200" dirty="0">
              <a:latin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In PHP 7+ You can also hint the </a:t>
            </a:r>
            <a:r>
              <a:rPr lang="en-US" dirty="0" smtClean="0">
                <a:solidFill>
                  <a:srgbClr val="F3CD60"/>
                </a:solidFill>
              </a:rPr>
              <a:t>return type</a:t>
            </a:r>
            <a:r>
              <a:rPr lang="en-US" dirty="0" smtClean="0"/>
              <a:t> of the function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en-US" sz="2800" dirty="0"/>
              <a:t>By default, PHP will </a:t>
            </a:r>
            <a:r>
              <a:rPr lang="en-US" sz="2800" dirty="0">
                <a:solidFill>
                  <a:srgbClr val="F3CD60"/>
                </a:solidFill>
              </a:rPr>
              <a:t>coerce</a:t>
            </a:r>
            <a:r>
              <a:rPr lang="en-US" sz="2800" dirty="0"/>
              <a:t> values of the wrong type into the expected scalar type if possible</a:t>
            </a:r>
            <a:r>
              <a:rPr lang="en-US" sz="2800" dirty="0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It is possible to enable </a:t>
            </a:r>
            <a:r>
              <a:rPr lang="en-US" sz="2800" dirty="0">
                <a:solidFill>
                  <a:srgbClr val="F3CD60"/>
                </a:solidFill>
              </a:rPr>
              <a:t>strict mode</a:t>
            </a:r>
            <a:r>
              <a:rPr lang="en-US" sz="2800" dirty="0"/>
              <a:t> on a per-file basis. </a:t>
            </a:r>
            <a:endParaRPr lang="en-US" sz="3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533" y="3048000"/>
            <a:ext cx="998547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declare(</a:t>
            </a:r>
            <a:r>
              <a:rPr lang="en-US" b="1" dirty="0" err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strict_types</a:t>
            </a:r>
            <a:r>
              <a:rPr lang="en-US" b="1" dirty="0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1);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Strict mode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example(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$arg): 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The returned result should be 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$arg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5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Functions</a:t>
            </a:r>
            <a:endParaRPr lang="bg-BG" dirty="0" smtClean="0"/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2" y="1147762"/>
            <a:ext cx="11201400" cy="54054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PHP supports variables holding a function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function name is stored as string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invoked through the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operator</a:t>
            </a:r>
            <a:endParaRPr lang="bg-BG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5956" y="3352800"/>
            <a:ext cx="1037005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printSomething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($arg)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"This is function. Arg = $arg";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</a:t>
            </a: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'printSomething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$a(5);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invokes the </a:t>
            </a: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printSomething(5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smtClean="0"/>
              <a:t>You can check if function is declared 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function_exists($name)</a:t>
            </a:r>
          </a:p>
          <a:p>
            <a:pPr>
              <a:lnSpc>
                <a:spcPct val="90000"/>
              </a:lnSpc>
            </a:pPr>
            <a:endParaRPr lang="en-US" sz="3000" dirty="0" smtClean="0"/>
          </a:p>
          <a:p>
            <a:pPr>
              <a:lnSpc>
                <a:spcPct val="90000"/>
              </a:lnSpc>
            </a:pPr>
            <a:endParaRPr lang="en-US" sz="3000" dirty="0" smtClean="0"/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3000" dirty="0" smtClean="0"/>
              <a:t>Functions can be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000" dirty="0" smtClean="0"/>
              <a:t> (declared inside other functions)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Once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sz="2800" dirty="0" smtClean="0"/>
              <a:t> function is called,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en-US" sz="2800" dirty="0" smtClean="0"/>
              <a:t> gets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globally defined</a:t>
            </a:r>
          </a:p>
        </p:txBody>
      </p:sp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Notes on Functions</a:t>
            </a:r>
            <a:endParaRPr lang="bg-BG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4451" y="1853146"/>
            <a:ext cx="1028372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 ! </a:t>
            </a: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function_exists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('func</a:t>
            </a: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func($arg)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true;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4653437"/>
            <a:ext cx="1028372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first($args)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function second($args)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second('hello');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6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Anonymous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 </a:t>
            </a:r>
            <a:r>
              <a:rPr lang="en-US" dirty="0" smtClean="0"/>
              <a:t>are functions with no name</a:t>
            </a:r>
          </a:p>
          <a:p>
            <a:pPr lvl="1"/>
            <a:r>
              <a:rPr lang="en-US" dirty="0" smtClean="0"/>
              <a:t>In PHP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Closures </a:t>
            </a:r>
            <a:r>
              <a:rPr lang="en-US" dirty="0" smtClean="0"/>
              <a:t>are usually implemented that way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4" y="2708970"/>
            <a:ext cx="105155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array("Team Building, Vitosha",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"studying programming", 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usort($array,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function($a, $b)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strlen($a) - strlen($b);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print_r($array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 smtClean="0"/>
              <a:t>PHP (like </a:t>
            </a:r>
            <a:r>
              <a:rPr lang="en-US" dirty="0"/>
              <a:t>Python and </a:t>
            </a:r>
            <a:r>
              <a:rPr lang="en-US" dirty="0" smtClean="0"/>
              <a:t>JavaScript) </a:t>
            </a:r>
            <a:r>
              <a:rPr lang="en-US" dirty="0"/>
              <a:t>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668000" cy="30296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printName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($firstName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$lastName = NULL)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$firstName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(isset($lastName))</a:t>
            </a:r>
            <a:endParaRPr lang="en-US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$lastName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$name;</a:t>
            </a:r>
            <a:endParaRPr lang="en-US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56212" y="585737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2400"/>
            <a:ext cx="3468601" cy="1200008"/>
          </a:xfrm>
          <a:prstGeom prst="wedgeRoundRectCallout">
            <a:avLst>
              <a:gd name="adj1" fmla="val -120681"/>
              <a:gd name="adj2" fmla="val 4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Simulate overloading by parameter </a:t>
            </a:r>
            <a:r>
              <a:rPr lang="en-US" sz="2800" dirty="0" smtClean="0">
                <a:solidFill>
                  <a:srgbClr val="FFFFFF"/>
                </a:solidFill>
              </a:rPr>
              <a:t>checks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3CD60"/>
                </a:solidFill>
              </a:rPr>
              <a:t>AVOID THIS</a:t>
            </a:r>
            <a:endParaRPr lang="en-US" sz="2800" b="1" noProof="1">
              <a:solidFill>
                <a:srgbClr val="F3CD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dirty="0" smtClean="0"/>
              <a:t>function </a:t>
            </a:r>
            <a:r>
              <a:rPr lang="en-US" dirty="0"/>
              <a:t>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803101"/>
            <a:ext cx="104394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isPalindrome($str)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($i = 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strlen($str) / 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($str[$i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!=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$str[strlen($str) - $i - 1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75212" y="5142203"/>
            <a:ext cx="6477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11809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dirty="0" smtClean="0"/>
              <a:t>function </a:t>
            </a:r>
            <a:r>
              <a:rPr lang="en-US" dirty="0"/>
              <a:t>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ym typeface="Wingdings" panose="05000000000000000000" pitchFamily="2" charset="2"/>
              </a:rPr>
              <a:t> 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dayOfWeek(string $day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($day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'Monday')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($day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'Sunday')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393606" y="2590800"/>
            <a:ext cx="3720606" cy="1600200"/>
          </a:xfrm>
          <a:prstGeom prst="wedgeRoundRectCallout">
            <a:avLst>
              <a:gd name="adj1" fmla="val -68478"/>
              <a:gd name="adj2" fmla="val -18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PHP functions </a:t>
            </a:r>
            <a:r>
              <a:rPr lang="en-US" sz="2800" dirty="0">
                <a:solidFill>
                  <a:srgbClr val="FFFFFF"/>
                </a:solidFill>
              </a:rPr>
              <a:t>can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mixed data type</a:t>
            </a:r>
            <a:r>
              <a:rPr lang="en-US" sz="2800" dirty="0">
                <a:solidFill>
                  <a:srgbClr val="FFFFFF"/>
                </a:solidFill>
              </a:rPr>
              <a:t>: e.g. number or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5142202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11813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1416148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  <a:p>
            <a:endParaRPr lang="en-US" dirty="0"/>
          </a:p>
        </p:txBody>
      </p:sp>
      <p:pic>
        <p:nvPicPr>
          <p:cNvPr id="11266" name="Picture 2" descr="C:\Users\Julieta\Desktop\Combine-Harve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01" y="1032149"/>
            <a:ext cx="5779212" cy="3674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fontScale="92500" lnSpcReduction="20000"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Variables </a:t>
            </a:r>
            <a:r>
              <a:rPr lang="en-US" sz="3200" dirty="0" smtClean="0"/>
              <a:t>Scope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Functions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Return statement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/>
              <a:t>P</a:t>
            </a:r>
            <a:r>
              <a:rPr lang="en-US" sz="3000" dirty="0" smtClean="0"/>
              <a:t>rocedures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Arguments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Type hinting</a:t>
            </a:r>
            <a:endParaRPr lang="ru-RU" sz="30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Exception Handling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2800" dirty="0" smtClean="0"/>
              <a:t>Try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2800" dirty="0" smtClean="0"/>
              <a:t>Catch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2800" dirty="0" smtClean="0"/>
              <a:t>Throw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2800" dirty="0" smtClean="0"/>
              <a:t>Finally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52" y="1204468"/>
            <a:ext cx="5080981" cy="50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akerneladay.com/wp-content/uploads/2013/12/php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498215"/>
            <a:ext cx="1184057" cy="6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5504000"/>
            <a:ext cx="6480175" cy="820600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 smtClean="0"/>
              <a:t>Variables Scope</a:t>
            </a:r>
          </a:p>
        </p:txBody>
      </p:sp>
      <p:pic>
        <p:nvPicPr>
          <p:cNvPr id="10242" name="Picture 2" descr="C:\Users\Julieta\Desktop\glob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026499"/>
            <a:ext cx="4170038" cy="40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0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Scope</a:t>
            </a:r>
            <a:endParaRPr lang="bg-BG" dirty="0" smtClean="0"/>
          </a:p>
        </p:txBody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36" y="1151121"/>
            <a:ext cx="11804822" cy="5478279"/>
          </a:xfrm>
        </p:spPr>
        <p:txBody>
          <a:bodyPr>
            <a:normAutofit/>
          </a:bodyPr>
          <a:lstStyle/>
          <a:p>
            <a:r>
              <a:rPr lang="en-US" sz="3200" dirty="0"/>
              <a:t>The arrays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en-US" sz="3200" dirty="0"/>
              <a:t> 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$_REQUEST</a:t>
            </a:r>
            <a:r>
              <a:rPr lang="en-US" sz="3200" dirty="0" smtClean="0">
                <a:solidFill>
                  <a:srgbClr val="FFC000"/>
                </a:solidFill>
              </a:rPr>
              <a:t> </a:t>
            </a:r>
            <a:r>
              <a:rPr lang="en-US" sz="3200" dirty="0"/>
              <a:t>and other built-in variables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global</a:t>
            </a:r>
          </a:p>
          <a:p>
            <a:pPr lvl="1"/>
            <a:r>
              <a:rPr lang="en-US" dirty="0"/>
              <a:t>Can be accessed at any place in the </a:t>
            </a:r>
            <a:r>
              <a:rPr lang="en-US" dirty="0" smtClean="0"/>
              <a:t>code</a:t>
            </a:r>
          </a:p>
          <a:p>
            <a:pPr lvl="1"/>
            <a:endParaRPr lang="en-US" dirty="0"/>
          </a:p>
          <a:p>
            <a:pPr>
              <a:spcBef>
                <a:spcPts val="1200"/>
              </a:spcBef>
            </a:pPr>
            <a:r>
              <a:rPr lang="en-US" sz="3200" dirty="0" smtClean="0"/>
              <a:t>Variables, declared in functions</a:t>
            </a:r>
          </a:p>
          <a:p>
            <a:pPr lvl="1"/>
            <a:r>
              <a:rPr lang="en-US" sz="3000" dirty="0" smtClean="0"/>
              <a:t>Exist only until the end of function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local function scope</a:t>
            </a:r>
            <a:r>
              <a:rPr lang="en-US" sz="3000" dirty="0" smtClean="0"/>
              <a:t>)</a:t>
            </a:r>
          </a:p>
          <a:p>
            <a:r>
              <a:rPr lang="en-US" sz="3200" dirty="0" smtClean="0"/>
              <a:t>Files being included inherit the variable scope of the caller</a:t>
            </a:r>
          </a:p>
          <a:p>
            <a:r>
              <a:rPr lang="en-US" sz="3200" dirty="0" smtClean="0"/>
              <a:t>Variables declared outside of a function are not accessible in it</a:t>
            </a:r>
            <a:endParaRPr lang="bg-BG" sz="3200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2812" y="3070831"/>
            <a:ext cx="998547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= $_GET['firstName'] . $_GET[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'lastName'];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Global Keyword</a:t>
            </a:r>
            <a:endParaRPr lang="bg-BG" smtClean="0"/>
          </a:p>
        </p:txBody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Variables outside of a function are not accessible in it: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To access an external variable use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800" dirty="0" smtClean="0"/>
              <a:t> keyword</a:t>
            </a:r>
            <a:endParaRPr lang="bg-BG" sz="28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727200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"test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// global scope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$a; </a:t>
            </a:r>
            <a:r>
              <a:rPr lang="en-US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will not output </a:t>
            </a:r>
            <a:r>
              <a:rPr lang="en-US" sz="2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anything (local scope)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353342"/>
            <a:ext cx="106680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"test";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global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the global variable $a is included in the scope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$a; // this will output "test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5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Loops and Variable Scope</a:t>
            </a:r>
            <a:endParaRPr lang="bg-BG" dirty="0"/>
          </a:p>
        </p:txBody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Variables, declared in loops are accessible after the loop ends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 variable in PHP is declared with its first assignment</a:t>
            </a:r>
            <a:endParaRPr lang="bg-BG" sz="30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08244"/>
            <a:ext cx="1028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($i = 0; $i &lt; 5; $i++)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arr[] = $i;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print_r($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arr); </a:t>
            </a: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outputs 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0, 1, 2, 3, 4</a:t>
            </a:r>
            <a:endParaRPr lang="en-US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419600"/>
            <a:ext cx="1028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15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($a == 5)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 = 'five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{ 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 = 'not five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$five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not five</a:t>
            </a:r>
            <a:endParaRPr lang="en-US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variables in PHP are initialized only once (on demand)</a:t>
            </a:r>
          </a:p>
          <a:p>
            <a:pPr lvl="1"/>
            <a:r>
              <a:rPr lang="en-US" dirty="0" smtClean="0"/>
              <a:t>Their existing values are preserved in the next function calls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Keyword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2895600"/>
            <a:ext cx="10283722" cy="3148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callMe()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initialized at the first call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 // executed at each function call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"callMe() is called $count times\n";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callMe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is called 1 times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callMe(); //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 is called 2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defRPr/>
            </a:pPr>
            <a:r>
              <a:rPr lang="en-US" dirty="0"/>
              <a:t>Exception Handling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Catch and Throw Exceptions</a:t>
            </a:r>
            <a:endParaRPr lang="bg-BG" dirty="0"/>
          </a:p>
        </p:txBody>
      </p:sp>
      <p:pic>
        <p:nvPicPr>
          <p:cNvPr id="15362" name="Picture 2" descr="C:\Users\Julieta\Desktop\6a00d8351b44f853ef010536a1c73e970c-500wi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938" y="1143000"/>
            <a:ext cx="5473474" cy="34491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Throwing Exceptions</a:t>
            </a:r>
            <a:endParaRPr lang="bg-BG" dirty="0" smtClean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Exceptions are used for catching errors during runtime</a:t>
            </a:r>
            <a:endParaRPr lang="bg-BG" dirty="0" smtClean="0"/>
          </a:p>
          <a:p>
            <a:r>
              <a:rPr lang="en-US" dirty="0" smtClean="0"/>
              <a:t>To throw an exception, 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 smtClean="0"/>
              <a:t> keyword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Exceptions cause a fatal error</a:t>
            </a:r>
          </a:p>
          <a:p>
            <a:pPr lvl="1"/>
            <a:r>
              <a:rPr lang="en-US" dirty="0" smtClean="0"/>
              <a:t>But can be caught and handled to do something 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2912" y="2783919"/>
            <a:ext cx="1021079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 ! file_exists("../include/settings.ini"))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Exception("Could not load settings.");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7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PHP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try-catch-finally</a:t>
            </a:r>
            <a:r>
              <a:rPr lang="en-US" dirty="0" smtClean="0"/>
              <a:t> statement:</a:t>
            </a:r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(Handling) Exceptions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093416"/>
            <a:ext cx="106680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$db = new PDO('mysql:host=localhost;dbname=test');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exception is thrown, the catch block is executed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(Exception $e)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Display the exception’s message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"Error: " . $e-&gt;getMessage();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"This code is always executed.";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PHP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try-catch-finally</a:t>
            </a:r>
            <a:r>
              <a:rPr lang="en-US" dirty="0" smtClean="0"/>
              <a:t> statement:</a:t>
            </a:r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(Handling) Exceptions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093416"/>
            <a:ext cx="106680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$db = new PDO('mysql:host=localhost;dbname=test');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exception is thrown, the catch block is executed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(Exception $e)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Display the exception’s message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"Error: " . $e-&gt;getMessage();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"This code is always executed.";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0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 leaves your code clean of all the checks necessary when testing status returns on every </a:t>
            </a:r>
            <a:r>
              <a:rPr lang="en-US" dirty="0" smtClean="0"/>
              <a:t>call</a:t>
            </a:r>
            <a:endParaRPr lang="en-US" dirty="0"/>
          </a:p>
          <a:p>
            <a:r>
              <a:rPr lang="en-US" dirty="0"/>
              <a:t>Exceptions let you use the return value of functions for actual </a:t>
            </a:r>
            <a:r>
              <a:rPr lang="en-US" dirty="0" smtClean="0"/>
              <a:t>values</a:t>
            </a:r>
            <a:endParaRPr lang="en-US" dirty="0"/>
          </a:p>
          <a:p>
            <a:r>
              <a:rPr lang="en-US" dirty="0"/>
              <a:t>Exceptions can carry more information than a status return </a:t>
            </a:r>
            <a:r>
              <a:rPr lang="en-US" dirty="0" smtClean="0"/>
              <a:t>can</a:t>
            </a:r>
            <a:endParaRPr lang="en-US" dirty="0"/>
          </a:p>
          <a:p>
            <a:r>
              <a:rPr lang="en-US" dirty="0"/>
              <a:t>Most importantly: exceptions can't be ignored through </a:t>
            </a:r>
            <a:r>
              <a:rPr lang="en-US" dirty="0" smtClean="0"/>
              <a:t>inaction </a:t>
            </a:r>
            <a:r>
              <a:rPr lang="en-US" dirty="0"/>
              <a:t>while status returns can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vs Error Codes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40473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#PHPFUND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error codes to track errors</a:t>
            </a:r>
            <a:endParaRPr lang="bg-BG" dirty="0"/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vs Error Codes (1)</a:t>
            </a:r>
            <a:endParaRPr lang="bg-BG" dirty="0" smtClean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1950019"/>
            <a:ext cx="10439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doSomething(int $a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$b)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$status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doThing1($a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($status !== "error")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$status = doThing2($b);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 ($status !== "error")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doThing3($a, $b);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$status;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393606" y="2590800"/>
            <a:ext cx="3720606" cy="1600200"/>
          </a:xfrm>
          <a:prstGeom prst="wedgeRoundRectCallout">
            <a:avLst>
              <a:gd name="adj1" fmla="val -87339"/>
              <a:gd name="adj2" fmla="val -163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Imagine if you have to call more functions and add even more </a:t>
            </a:r>
            <a:r>
              <a:rPr lang="en-US" sz="2800" dirty="0" smtClean="0">
                <a:solidFill>
                  <a:srgbClr val="F3CD60"/>
                </a:solidFill>
              </a:rPr>
              <a:t>conditions</a:t>
            </a:r>
            <a:endParaRPr lang="en-US" sz="2800" b="1" noProof="1">
              <a:solidFill>
                <a:srgbClr val="F3CD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3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exceptions to track errors</a:t>
            </a:r>
            <a:endParaRPr lang="bg-BG" dirty="0"/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vs Error Codes (2)</a:t>
            </a:r>
            <a:endParaRPr lang="bg-BG" dirty="0" smtClean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1950019"/>
            <a:ext cx="10439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doSomething(int $a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$b)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$status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doThing1($a);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doThing2($b);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doThing3($a, $b);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catch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(Exception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$e)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$status = $e-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&gt;getMessage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$status;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dirty="0" smtClean="0"/>
              <a:t>function that divides by </a:t>
            </a:r>
            <a:r>
              <a:rPr lang="en-US" dirty="0" smtClean="0">
                <a:solidFill>
                  <a:srgbClr val="F3CD60"/>
                </a:solidFill>
              </a:rPr>
              <a:t>$x</a:t>
            </a:r>
            <a:r>
              <a:rPr lang="en-US" dirty="0" smtClean="0"/>
              <a:t>. Throw exception if </a:t>
            </a:r>
            <a:r>
              <a:rPr lang="en-US" dirty="0" smtClean="0">
                <a:solidFill>
                  <a:srgbClr val="F3CD60"/>
                </a:solidFill>
              </a:rPr>
              <a:t>$x is invalid</a:t>
            </a:r>
            <a:endParaRPr lang="en-US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Divide by Invalid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286000"/>
            <a:ext cx="10439400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division($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 ! is_numeric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($x))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throw new Exception('Wrong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if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($x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Exception('Division by zero.');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/ $x;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702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Divide by </a:t>
            </a:r>
            <a:r>
              <a:rPr lang="en-US" dirty="0" smtClean="0"/>
              <a:t>Invalid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1489842"/>
            <a:ext cx="104394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division(5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. "\n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3000" b="1" noProof="1" smtClean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division('string')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"\n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division(0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. "\n";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catch (Exception $e)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'Caught exception: ',  $e-&gt;getMessage(), "\n";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finally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"Finally is always executed";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</a:t>
            </a:r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1416148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  <a:p>
            <a:endParaRPr lang="en-US" dirty="0"/>
          </a:p>
        </p:txBody>
      </p:sp>
      <p:pic>
        <p:nvPicPr>
          <p:cNvPr id="11266" name="Picture 2" descr="C:\Users\Julieta\Desktop\Combine-Harve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01" y="1032149"/>
            <a:ext cx="5779212" cy="3674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7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789" y="972408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PHP code may define and invoke functions</a:t>
            </a:r>
          </a:p>
          <a:p>
            <a:pPr lvl="1"/>
            <a:r>
              <a:rPr lang="en-US" sz="3000" dirty="0" smtClean="0"/>
              <a:t>Functions may take parameters and return value</a:t>
            </a:r>
          </a:p>
          <a:p>
            <a:pPr lvl="1"/>
            <a:r>
              <a:rPr lang="en-US" sz="3000" dirty="0" smtClean="0"/>
              <a:t>Functions support type hinting/declaration</a:t>
            </a:r>
          </a:p>
          <a:p>
            <a:pPr lvl="1"/>
            <a:r>
              <a:rPr lang="en-US" sz="3000" dirty="0" err="1" smtClean="0"/>
              <a:t>Variadic</a:t>
            </a:r>
            <a:r>
              <a:rPr lang="en-US" sz="3000" dirty="0" smtClean="0"/>
              <a:t> functions are supported</a:t>
            </a:r>
          </a:p>
          <a:p>
            <a:pPr lvl="1"/>
            <a:r>
              <a:rPr lang="en-US" sz="3000" dirty="0" smtClean="0"/>
              <a:t>Function overloading </a:t>
            </a:r>
            <a:r>
              <a:rPr lang="en-US" sz="3000" dirty="0" smtClean="0">
                <a:solidFill>
                  <a:srgbClr val="F3CD60"/>
                </a:solidFill>
              </a:rPr>
              <a:t>is not</a:t>
            </a:r>
            <a:r>
              <a:rPr lang="en-US" sz="3000" dirty="0" smtClean="0"/>
              <a:t> supported</a:t>
            </a:r>
            <a:endParaRPr lang="ru-RU" sz="3000" dirty="0"/>
          </a:p>
          <a:p>
            <a:r>
              <a:rPr lang="en-US" sz="3200" dirty="0" smtClean="0"/>
              <a:t>PHP supports </a:t>
            </a:r>
            <a:r>
              <a:rPr lang="en-US" sz="32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try-catch-finally</a:t>
            </a:r>
            <a:endParaRPr lang="en-US" sz="3200" dirty="0">
              <a:solidFill>
                <a:srgbClr val="F3CD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" name="Picture 9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3072858" cy="227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6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https://softuni.bg/courses/php-basics/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174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2048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6925" y="1417987"/>
            <a:ext cx="1834974" cy="1866971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1408250"/>
            <a:ext cx="103632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Functions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8194" name="Picture 2" descr="C:\Users\Julieta\Desktop\slid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47" y="2609850"/>
            <a:ext cx="9334500" cy="3333750"/>
          </a:xfrm>
          <a:prstGeom prst="roundRect">
            <a:avLst>
              <a:gd name="adj" fmla="val 19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53001" y="1066800"/>
            <a:ext cx="11542799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 smtClean="0"/>
              <a:t>named blocks of code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Declared </a:t>
            </a:r>
            <a:r>
              <a:rPr lang="en-US" dirty="0"/>
              <a:t>with </a:t>
            </a:r>
            <a:r>
              <a:rPr lang="en-US" dirty="0" smtClean="0"/>
              <a:t>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accept parameters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Help </a:t>
            </a:r>
            <a:r>
              <a:rPr lang="en-US" dirty="0"/>
              <a:t>organize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reuse</a:t>
            </a:r>
            <a:r>
              <a:rPr lang="en-US" dirty="0"/>
              <a:t> the code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bg-BG" dirty="0" smtClean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8417" y="4038600"/>
            <a:ext cx="726719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rectangleArea($sideA, $sideB)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$sideA *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rectangleArea(5, 6);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pad1.whstatic.com/images/thumb/1/1a/Calculate-the-Area-of-a-Rectangle-Step-2-Version-2.jpg/670px-Calculate-the-Area-of-a-Rectangle-Step-2-Version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8" y="4038600"/>
            <a:ext cx="2600404" cy="19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33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Parameter Values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142488"/>
            <a:ext cx="10134600" cy="541071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strIsEqual($str1, $str2,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$ignoreCase = true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($ignoreCase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$result = strtolower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($str1) == strtolower($str2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{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$result = $str1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$str2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$result;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(true)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false); //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 (false)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Parameters: Pass by Reference</a:t>
            </a:r>
            <a:endParaRPr lang="bg-BG" dirty="0" smtClean="0"/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93304"/>
            <a:ext cx="11804822" cy="5570355"/>
          </a:xfrm>
        </p:spPr>
        <p:txBody>
          <a:bodyPr/>
          <a:lstStyle/>
          <a:p>
            <a:r>
              <a:rPr lang="en-US" dirty="0" smtClean="0"/>
              <a:t>By default PHP passes arguments to functions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 value</a:t>
            </a:r>
          </a:p>
          <a:p>
            <a:pPr lvl="1"/>
            <a:r>
              <a:rPr lang="en-US" dirty="0" smtClean="0"/>
              <a:t>Changed arguments in the function will be lost after it ends</a:t>
            </a:r>
          </a:p>
          <a:p>
            <a:pPr lvl="1"/>
            <a:r>
              <a:rPr lang="en-US" dirty="0" smtClean="0"/>
              <a:t>To force pass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 </a:t>
            </a:r>
            <a:r>
              <a:rPr lang="en-US" dirty="0" smtClean="0">
                <a:solidFill>
                  <a:srgbClr val="F3CD60"/>
                </a:solidFill>
              </a:rPr>
              <a:t>reference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smtClean="0"/>
              <a:t> prefix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2036" y="3352800"/>
            <a:ext cx="1006157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changeValue(</a:t>
            </a:r>
            <a:r>
              <a:rPr lang="pt-BR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</a:t>
            </a: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$arg)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$arg +=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$num = 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$num . "\n"; //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changeValue($num);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$num; // 102</a:t>
            </a:r>
            <a:endParaRPr lang="pt-BR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Number of Arguments</a:t>
            </a:r>
            <a:endParaRPr lang="bg-BG" dirty="0" smtClean="0"/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PHP supports variable-length function arguments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Read the arguments: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func_num_args()</a:t>
            </a:r>
            <a:r>
              <a:rPr lang="en-US" sz="3000" dirty="0" smtClean="0">
                <a:solidFill>
                  <a:srgbClr val="FFC000"/>
                </a:solidFill>
              </a:rPr>
              <a:t> </a:t>
            </a:r>
            <a:r>
              <a:rPr lang="en-US" sz="3000" dirty="0" smtClean="0"/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func_get_args()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636" y="2538948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</a:t>
            </a:r>
            <a:r>
              <a:rPr lang="pt-BR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func_get_args()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$sum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calcSum(1, 2), 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30),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60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22, 0.5, 0.75, 12.50), 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45.75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9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Number of Arguments (2)</a:t>
            </a:r>
            <a:endParaRPr lang="bg-BG" dirty="0" smtClean="0"/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PHP 5.6+ </a:t>
            </a:r>
            <a:r>
              <a:rPr lang="en-US" sz="3200" dirty="0"/>
              <a:t>may include the </a:t>
            </a:r>
            <a:r>
              <a:rPr lang="en-US" sz="3200" i="1" dirty="0"/>
              <a:t>...</a:t>
            </a:r>
            <a:r>
              <a:rPr lang="en-US" sz="3200" dirty="0"/>
              <a:t> token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Read the arguments: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…$params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636" y="2538948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calcSum(</a:t>
            </a:r>
            <a:r>
              <a:rPr lang="pt-BR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...$params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$params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$sum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calcSum(1, 2), 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30),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60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22, 0.5, 0.75, 12.50), 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45.75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2445</Words>
  <Application>Microsoft Office PowerPoint</Application>
  <PresentationFormat>Custom</PresentationFormat>
  <Paragraphs>432</Paragraphs>
  <Slides>38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SoftUni 16x9</vt:lpstr>
      <vt:lpstr>Functions</vt:lpstr>
      <vt:lpstr>Table of Contents</vt:lpstr>
      <vt:lpstr>Questions</vt:lpstr>
      <vt:lpstr>Functions</vt:lpstr>
      <vt:lpstr>Functions</vt:lpstr>
      <vt:lpstr>Default Parameter Values</vt:lpstr>
      <vt:lpstr>Functions Parameters: Pass by Reference</vt:lpstr>
      <vt:lpstr>Variable Number of Arguments</vt:lpstr>
      <vt:lpstr>Variable Number of Arguments (2)</vt:lpstr>
      <vt:lpstr>Returning Values from a Function</vt:lpstr>
      <vt:lpstr>Returning Multiple Values from a Function</vt:lpstr>
      <vt:lpstr>Type Hinting/Declaration</vt:lpstr>
      <vt:lpstr>Variable Functions</vt:lpstr>
      <vt:lpstr>Few Notes on Functions</vt:lpstr>
      <vt:lpstr>Anonymous Functions</vt:lpstr>
      <vt:lpstr>Function Overloading</vt:lpstr>
      <vt:lpstr>Problem: Symmetry Check (Palindrome)</vt:lpstr>
      <vt:lpstr>Problem: Day of Week</vt:lpstr>
      <vt:lpstr>Practice: Functions</vt:lpstr>
      <vt:lpstr>Variables Scope</vt:lpstr>
      <vt:lpstr>Variables Scope</vt:lpstr>
      <vt:lpstr>The Global Keyword</vt:lpstr>
      <vt:lpstr>Loops and Variable Scope</vt:lpstr>
      <vt:lpstr>Static Keyword</vt:lpstr>
      <vt:lpstr>Exception Handling</vt:lpstr>
      <vt:lpstr>Throwing Exceptions</vt:lpstr>
      <vt:lpstr>Catching (Handling) Exceptions</vt:lpstr>
      <vt:lpstr>Catching (Handling) Exceptions</vt:lpstr>
      <vt:lpstr>Exceptions vs Error Codes</vt:lpstr>
      <vt:lpstr>Exceptions vs Error Codes (1)</vt:lpstr>
      <vt:lpstr>Exceptions vs Error Codes (2)</vt:lpstr>
      <vt:lpstr>Problem: Divide by Invalid</vt:lpstr>
      <vt:lpstr>Problem: Divide by Invalid (2)</vt:lpstr>
      <vt:lpstr>Practice: Exceptions</vt:lpstr>
      <vt:lpstr>Summary</vt:lpstr>
      <vt:lpstr>Functions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Fundamentals, PHP Flow Control</dc:title>
  <dc:subject>PHP Fundamentals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2017-02-05T17:18:02Z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